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CDA49-8BAD-4869-8673-0459B45229C5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2B508-4B03-4ED3-A73E-95F469D49AD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5B6-8518-4F65-8E4B-9B532C3F8A75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DD5C-5BF2-44E6-884D-DA1A913C44E1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C94E3-A77A-4329-95BC-23D78ECD86FC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2C3D-FE75-402B-B9AD-66707EDCC223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A934-6AEE-4B3D-BCDC-23733974CDA0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1E2-25DD-4272-B443-AFD2FF537D1A}" type="datetime1">
              <a:rPr lang="tr-TR" smtClean="0"/>
              <a:t>4.5.2021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12B6-E6A1-4419-AD2D-7E1FCF3B3C80}" type="datetime1">
              <a:rPr lang="tr-TR" smtClean="0"/>
              <a:t>4.5.2021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1B8A-80B2-4585-A3DA-9F71B0449C72}" type="datetime1">
              <a:rPr lang="tr-TR" smtClean="0"/>
              <a:t>4.5.2021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5E62-E8DE-45EA-A17A-CD9603CCE878}" type="datetime1">
              <a:rPr lang="tr-TR" smtClean="0"/>
              <a:t>4.5.2021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1746-08E8-4BFE-A2FD-B0569D91B439}" type="datetime1">
              <a:rPr lang="tr-TR" smtClean="0"/>
              <a:t>4.5.2021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101-617F-4795-ABBF-5588D9D36C1F}" type="datetime1">
              <a:rPr lang="tr-TR" smtClean="0"/>
              <a:t>4.5.2021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141C-D141-4EB2-AE9D-B93FE637270D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tu-my.sharepoint.com/:w:/g/personal/kalite_gtu_edu_tr/ESGCq7r1L-1HhS6TgM4HPIcBUBfTpRBd9-fcX9Ge4465qQ?e=Dq3bTV" TargetMode="External"/><Relationship Id="rId2" Type="http://schemas.openxmlformats.org/officeDocument/2006/relationships/hyperlink" Target="mailto:kalite@gtu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tu-my.sharepoint.com/:w:/g/personal/kalite_gtu_edu_tr/EaBZRIp3NFxBkxGtmgGFdtsBrNa5dQPwALSWn8swLczPGA?e=n1Sib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tu.edu.tr/kategori/2368/0/display.aspx?languageId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tu.edu.tr/kategori/2368/0/display.aspx?languageId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tu.edu.tr/kategori/2368/0/display.aspx?languageId=1" TargetMode="External"/><Relationship Id="rId2" Type="http://schemas.openxmlformats.org/officeDocument/2006/relationships/hyperlink" Target="mailto:kalite@gtu.edu.t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tu.edu.tr/kategori/2368/0/display.aspx?languageId=1" TargetMode="External"/><Relationship Id="rId2" Type="http://schemas.openxmlformats.org/officeDocument/2006/relationships/hyperlink" Target="mailto:kalite@gtu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tu-my.sharepoint.com/personal/kalite_gtu_edu_tr/_layouts/15/guestaccess.aspx?guestaccesstoken=Im5yLkQDOnorCvyl4RitKLkzw1K0o%2BlU1wIoVmFhfQA%3D&amp;docid=2_0ea9f5dccd4294b108c7b9563193642ab&amp;rev=1&amp;e=e11e76a242ba45ac82bbd4723d931263" TargetMode="External"/><Relationship Id="rId4" Type="http://schemas.openxmlformats.org/officeDocument/2006/relationships/hyperlink" Target="https://gtu-my.sharepoint.com/personal/kalite_gtu_edu_tr/_layouts/15/guestaccess.aspx?guestaccesstoken=i99eJh0PENdZjjOG%2Fp%2FMNY2Gd6%2F13Pzbu%2B3Ui6QrzVs%3D&amp;docid=2_0c0350d674f784401ae7541c3d5a7bf9a&amp;rev=1&amp;e=df07c14564564a978af498cd41c82ce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alite@gtu.edu.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rgbClr val="FF0000"/>
                </a:solidFill>
              </a:rPr>
              <a:t>Yeni Doküman Kayıt Talebi Eğitimi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lnSpcReduction="100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Kalite Ofisi</a:t>
            </a:r>
          </a:p>
          <a:p>
            <a:r>
              <a:rPr lang="tr-TR" b="1" dirty="0">
                <a:solidFill>
                  <a:srgbClr val="002060"/>
                </a:solidFill>
              </a:rPr>
              <a:t>03.05.2021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İşlemin Tanımı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76463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Sistemde ihtiyacı karşılayan bir dokümanın bulunmadığının saptanması halinde </a:t>
            </a:r>
            <a:r>
              <a:rPr lang="tr-TR" sz="2800" b="1" dirty="0">
                <a:solidFill>
                  <a:srgbClr val="0070C0"/>
                </a:solidFill>
              </a:rPr>
              <a:t>FR-0051</a:t>
            </a:r>
            <a:r>
              <a:rPr lang="tr-TR" sz="2800" dirty="0"/>
              <a:t> formu doldurularak </a:t>
            </a:r>
            <a:r>
              <a:rPr lang="tr-TR" sz="2800" b="1" dirty="0">
                <a:solidFill>
                  <a:srgbClr val="0070C0"/>
                </a:solidFill>
              </a:rPr>
              <a:t>talep sahibi tarafından oluşturulan yeni doküman </a:t>
            </a:r>
            <a:r>
              <a:rPr lang="tr-TR" sz="2800" dirty="0"/>
              <a:t>ile birlikte </a:t>
            </a:r>
            <a:r>
              <a:rPr lang="tr-TR" sz="2800" b="1" dirty="0">
                <a:hlinkClick r:id="rId2"/>
              </a:rPr>
              <a:t>kalite@gtu.edu.tr</a:t>
            </a:r>
            <a:r>
              <a:rPr lang="tr-TR" sz="2800" dirty="0"/>
              <a:t> adresine </a:t>
            </a:r>
            <a:r>
              <a:rPr lang="tr-TR" sz="2800" b="1" dirty="0">
                <a:solidFill>
                  <a:srgbClr val="0070C0"/>
                </a:solidFill>
              </a:rPr>
              <a:t>e-posta ile</a:t>
            </a:r>
            <a:r>
              <a:rPr lang="tr-TR" sz="2800" dirty="0"/>
              <a:t> talep yapılmasıdır.</a:t>
            </a:r>
          </a:p>
          <a:p>
            <a:pPr algn="just"/>
            <a:r>
              <a:rPr lang="tr-TR" sz="2800" dirty="0"/>
              <a:t>Bknz. </a:t>
            </a:r>
            <a:r>
              <a:rPr lang="tr-TR" sz="2800" dirty="0">
                <a:hlinkClick r:id="rId3"/>
              </a:rPr>
              <a:t>PR-0001 Doküman Yönetimi Prosedürü</a:t>
            </a:r>
            <a:endParaRPr lang="tr-TR" sz="2800" dirty="0"/>
          </a:p>
          <a:p>
            <a:pPr algn="just"/>
            <a:r>
              <a:rPr lang="tr-TR" sz="2800" dirty="0"/>
              <a:t>Bknz. </a:t>
            </a:r>
            <a:r>
              <a:rPr lang="tr-TR" sz="2800" dirty="0">
                <a:hlinkClick r:id="rId4"/>
              </a:rPr>
              <a:t>PR-0002 Kalite Kayıtlarının Yönetimi Prosedürü</a:t>
            </a:r>
            <a:endParaRPr lang="tr-TR" sz="2800" dirty="0"/>
          </a:p>
          <a:p>
            <a:pPr algn="just"/>
            <a:endParaRPr lang="tr-TR" sz="2800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z="1600" b="1" smtClean="0">
                <a:solidFill>
                  <a:schemeClr val="tx1"/>
                </a:solidFill>
              </a:rPr>
              <a:t>2</a:t>
            </a:fld>
            <a:endParaRPr lang="tr-T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Talep Kim Tarafından Yapılır?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8803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800" dirty="0"/>
              <a:t>Yeni Doküman Kayıt Talebi işlemi </a:t>
            </a:r>
            <a:r>
              <a:rPr lang="tr-TR" sz="2800" b="1" dirty="0">
                <a:solidFill>
                  <a:srgbClr val="0070C0"/>
                </a:solidFill>
              </a:rPr>
              <a:t>Birim Kalite Sorumlusu </a:t>
            </a:r>
            <a:r>
              <a:rPr lang="tr-TR" sz="2800" dirty="0"/>
              <a:t>tarafından yapılmalıdır. </a:t>
            </a:r>
          </a:p>
          <a:p>
            <a:pPr algn="just"/>
            <a:r>
              <a:rPr lang="tr-TR" sz="2800" dirty="0"/>
              <a:t>Birimin diğer personeli tarafından yeni bir doküman oluşturma ihtiyacının saptanması halinde </a:t>
            </a:r>
            <a:r>
              <a:rPr lang="tr-TR" sz="2800" b="1" dirty="0">
                <a:solidFill>
                  <a:srgbClr val="0070C0"/>
                </a:solidFill>
              </a:rPr>
              <a:t>Birim Kalite Sorumlusuna talebin aktarılması gerekmektedir.</a:t>
            </a:r>
          </a:p>
          <a:p>
            <a:pPr algn="just"/>
            <a:r>
              <a:rPr lang="tr-TR" sz="2800" dirty="0"/>
              <a:t>PR-0001 ve PR-</a:t>
            </a:r>
            <a:r>
              <a:rPr lang="tr-TR" sz="2800" dirty="0" err="1"/>
              <a:t>0002’ye</a:t>
            </a:r>
            <a:r>
              <a:rPr lang="tr-TR" sz="2800" dirty="0"/>
              <a:t> istinaden standart açısından uygunsuzluk yaratması nedeniyle, </a:t>
            </a:r>
            <a:r>
              <a:rPr lang="tr-TR" sz="2800" b="1" dirty="0">
                <a:solidFill>
                  <a:srgbClr val="FF0000"/>
                </a:solidFill>
              </a:rPr>
              <a:t>Birim Kalite Sorumlusu tarafından yapılmayan talepler işleme alınmayacaktır.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AEDAC-0CF3-4B75-A1F1-12E36148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Talep Hazırlığı Nasıl Yapılır?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D8C675-2024-4031-B60F-F6CAE05D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93610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tr-TR" sz="2400" b="1" dirty="0">
                <a:solidFill>
                  <a:srgbClr val="00B050"/>
                </a:solidFill>
              </a:rPr>
              <a:t>İhtiyaç duyulan dokümanın veya muadilinin  sisteme kayıtlı olup olmadığının kontrolü yapılmalıdır.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F463A7-E7CF-492A-A228-23DD4AC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4</a:t>
            </a:fld>
            <a:endParaRPr lang="tr-TR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0BD4A4E-B984-4CE4-B631-3B0AEEB56F64}"/>
              </a:ext>
            </a:extLst>
          </p:cNvPr>
          <p:cNvSpPr txBox="1">
            <a:spLocks/>
          </p:cNvSpPr>
          <p:nvPr/>
        </p:nvSpPr>
        <p:spPr>
          <a:xfrm>
            <a:off x="451480" y="2276870"/>
            <a:ext cx="8229600" cy="4079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800" dirty="0"/>
              <a:t>Kalite Ofisine ait web sayfasında </a:t>
            </a:r>
            <a:r>
              <a:rPr lang="tr-TR" sz="2800" b="1" dirty="0">
                <a:solidFill>
                  <a:srgbClr val="7030A0"/>
                </a:solidFill>
                <a:hlinkClick r:id="rId2"/>
              </a:rPr>
              <a:t>Doküman Yönetimi sayfası</a:t>
            </a:r>
            <a:r>
              <a:rPr lang="tr-TR" sz="2800" dirty="0"/>
              <a:t> açılarak sol menüde bulunan doküman tiplerinden ilgili olan seçilir. Örneğin ihtiyaç duyulan doküman bir anket ya da form ise </a:t>
            </a:r>
            <a:r>
              <a:rPr lang="tr-TR" sz="2800" b="1" dirty="0">
                <a:solidFill>
                  <a:srgbClr val="0070C0"/>
                </a:solidFill>
              </a:rPr>
              <a:t>Formlar</a:t>
            </a:r>
            <a:r>
              <a:rPr lang="tr-TR" sz="2800" dirty="0"/>
              <a:t> sekmesine tıklanır.</a:t>
            </a:r>
          </a:p>
          <a:p>
            <a:pPr algn="just"/>
            <a:r>
              <a:rPr lang="tr-TR" sz="2800" dirty="0"/>
              <a:t>Açılan sayfada yer alan </a:t>
            </a:r>
            <a:r>
              <a:rPr lang="tr-TR" sz="2800" b="1" dirty="0">
                <a:solidFill>
                  <a:srgbClr val="0070C0"/>
                </a:solidFill>
              </a:rPr>
              <a:t>sisteme kayıtlı dokümanlar ihtiyaç doğrultusunda incelenir</a:t>
            </a:r>
            <a:r>
              <a:rPr lang="tr-TR" sz="2800" dirty="0"/>
              <a:t>. Söz konusu sayfada </a:t>
            </a:r>
            <a:r>
              <a:rPr lang="tr-TR" sz="2800" b="1" dirty="0" err="1"/>
              <a:t>Ctrl+F</a:t>
            </a:r>
            <a:r>
              <a:rPr lang="tr-TR" sz="2800" b="1" dirty="0"/>
              <a:t> </a:t>
            </a:r>
            <a:r>
              <a:rPr lang="tr-TR" sz="2800" dirty="0"/>
              <a:t>ile anahtar kelimeye yönelik arama yapılabilir.</a:t>
            </a:r>
          </a:p>
          <a:p>
            <a:pPr lvl="1" algn="just"/>
            <a:r>
              <a:rPr lang="tr-TR" sz="2400" dirty="0"/>
              <a:t>İhtiyaca yönelik bir dokümanın </a:t>
            </a:r>
            <a:r>
              <a:rPr lang="tr-TR" sz="2400" b="1" dirty="0">
                <a:solidFill>
                  <a:srgbClr val="0070C0"/>
                </a:solidFill>
              </a:rPr>
              <a:t>sisteme kayıtlı olduğunun görülmesi </a:t>
            </a:r>
            <a:r>
              <a:rPr lang="tr-TR" sz="2400" dirty="0"/>
              <a:t>halinde </a:t>
            </a:r>
            <a:r>
              <a:rPr lang="tr-TR" sz="2400" b="1" dirty="0">
                <a:solidFill>
                  <a:srgbClr val="FF0000"/>
                </a:solidFill>
              </a:rPr>
              <a:t>yeni kayıt talebine devam edilmesine gerek yoktur</a:t>
            </a:r>
            <a:r>
              <a:rPr lang="tr-TR" sz="2400" dirty="0">
                <a:solidFill>
                  <a:srgbClr val="FF0000"/>
                </a:solidFill>
              </a:rPr>
              <a:t>.</a:t>
            </a:r>
          </a:p>
          <a:p>
            <a:pPr lvl="1" algn="just"/>
            <a:r>
              <a:rPr lang="tr-TR" sz="2400" dirty="0"/>
              <a:t>İhtiyaca yönelik bir dokümanın </a:t>
            </a:r>
            <a:r>
              <a:rPr lang="tr-TR" sz="2400" b="1" dirty="0">
                <a:solidFill>
                  <a:srgbClr val="0070C0"/>
                </a:solidFill>
              </a:rPr>
              <a:t>sisteme kayıtlı olduğunun görülmesi </a:t>
            </a:r>
            <a:r>
              <a:rPr lang="tr-TR" sz="2400" b="1" dirty="0"/>
              <a:t>ancak</a:t>
            </a:r>
            <a:r>
              <a:rPr lang="tr-TR" sz="2400" dirty="0"/>
              <a:t> </a:t>
            </a:r>
            <a:r>
              <a:rPr lang="tr-TR" sz="2400" b="1" dirty="0">
                <a:solidFill>
                  <a:srgbClr val="0070C0"/>
                </a:solidFill>
              </a:rPr>
              <a:t>başka bir birime özel tasarlandığının </a:t>
            </a:r>
            <a:r>
              <a:rPr lang="tr-TR" sz="2400" dirty="0"/>
              <a:t>ya da </a:t>
            </a:r>
            <a:r>
              <a:rPr lang="tr-TR" sz="2400" b="1" dirty="0">
                <a:solidFill>
                  <a:srgbClr val="0070C0"/>
                </a:solidFill>
              </a:rPr>
              <a:t>ihtiyacı karşılamak üzere güncellenmesi gerektiğinin saptanması </a:t>
            </a:r>
            <a:r>
              <a:rPr lang="tr-TR" sz="2400" dirty="0"/>
              <a:t>halinde </a:t>
            </a:r>
            <a:r>
              <a:rPr lang="tr-TR" sz="2400" b="1" dirty="0">
                <a:solidFill>
                  <a:srgbClr val="7030A0"/>
                </a:solidFill>
              </a:rPr>
              <a:t>Doküman Revizyonu Talebi basamaklarının izlenmesi gerekmektedir.</a:t>
            </a:r>
          </a:p>
          <a:p>
            <a:pPr lvl="1" algn="just"/>
            <a:r>
              <a:rPr lang="tr-TR" sz="2400" dirty="0"/>
              <a:t>İhtiyaca yönelik bir dokümanın </a:t>
            </a:r>
            <a:r>
              <a:rPr lang="tr-TR" sz="2400" b="1" dirty="0">
                <a:solidFill>
                  <a:srgbClr val="0070C0"/>
                </a:solidFill>
              </a:rPr>
              <a:t>sisteme kayıtlı olmadığının görülmesi </a:t>
            </a:r>
            <a:r>
              <a:rPr lang="tr-TR" sz="2400" dirty="0"/>
              <a:t>halinde </a:t>
            </a:r>
            <a:r>
              <a:rPr lang="tr-TR" sz="2400" b="1" dirty="0">
                <a:solidFill>
                  <a:srgbClr val="00B050"/>
                </a:solidFill>
              </a:rPr>
              <a:t>talep sahibi tarafından yeni dokümanın oluşturulması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425286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AEDAC-0CF3-4B75-A1F1-12E36148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Talep Hazırlığı Nasıl Yapılır?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D8C675-2024-4031-B60F-F6CAE05D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93610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tr-TR" sz="2400" b="1" dirty="0">
                <a:solidFill>
                  <a:srgbClr val="00B050"/>
                </a:solidFill>
              </a:rPr>
              <a:t>Talep sahibi tarafından yeni doküman oluşturulmalıdır.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F463A7-E7CF-492A-A228-23DD4AC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5</a:t>
            </a:fld>
            <a:endParaRPr lang="tr-TR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0BD4A4E-B984-4CE4-B631-3B0AEEB56F64}"/>
              </a:ext>
            </a:extLst>
          </p:cNvPr>
          <p:cNvSpPr txBox="1">
            <a:spLocks/>
          </p:cNvSpPr>
          <p:nvPr/>
        </p:nvSpPr>
        <p:spPr>
          <a:xfrm>
            <a:off x="451480" y="1916832"/>
            <a:ext cx="8229600" cy="44395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800" dirty="0"/>
              <a:t>Kalite Ofisine ait web sayfasında </a:t>
            </a:r>
            <a:r>
              <a:rPr lang="tr-TR" sz="2800" b="1" dirty="0">
                <a:solidFill>
                  <a:srgbClr val="7030A0"/>
                </a:solidFill>
                <a:hlinkClick r:id="rId2"/>
              </a:rPr>
              <a:t>Doküman Yönetimi sayfası</a:t>
            </a:r>
            <a:r>
              <a:rPr lang="tr-TR" sz="2800" dirty="0"/>
              <a:t> açılarak sol menüde bulunan </a:t>
            </a:r>
            <a:r>
              <a:rPr lang="tr-TR" sz="2800" b="1" dirty="0">
                <a:solidFill>
                  <a:srgbClr val="0070C0"/>
                </a:solidFill>
              </a:rPr>
              <a:t>Formlar</a:t>
            </a:r>
            <a:r>
              <a:rPr lang="tr-TR" sz="2800" dirty="0"/>
              <a:t> sekmesine tıklanır.</a:t>
            </a:r>
          </a:p>
          <a:p>
            <a:pPr algn="just"/>
            <a:r>
              <a:rPr lang="tr-TR" sz="2800" dirty="0"/>
              <a:t>Açılan sayfada yer alan </a:t>
            </a:r>
            <a:r>
              <a:rPr lang="tr-TR" sz="2800" b="1" dirty="0">
                <a:solidFill>
                  <a:srgbClr val="0070C0"/>
                </a:solidFill>
              </a:rPr>
              <a:t>sisteme kayıtlı dokümanlar ihtiyaç duyulan formata yönelik incelenir</a:t>
            </a:r>
            <a:r>
              <a:rPr lang="tr-TR" sz="2800" dirty="0"/>
              <a:t>. Söz konusu sayfada </a:t>
            </a:r>
            <a:r>
              <a:rPr lang="tr-TR" sz="2800" b="1" dirty="0" err="1"/>
              <a:t>Ctrl+F</a:t>
            </a:r>
            <a:r>
              <a:rPr lang="tr-TR" sz="2800" b="1" dirty="0"/>
              <a:t> </a:t>
            </a:r>
            <a:r>
              <a:rPr lang="tr-TR" sz="2800" dirty="0"/>
              <a:t>ile anahtar kelimeye yönelik arama yapılabilir.</a:t>
            </a:r>
          </a:p>
          <a:p>
            <a:pPr lvl="1" algn="just"/>
            <a:r>
              <a:rPr lang="tr-TR" sz="2400" dirty="0"/>
              <a:t>Örneğin birimin kullanımına yönelik bir </a:t>
            </a:r>
            <a:r>
              <a:rPr lang="tr-TR" sz="2400" b="1" dirty="0"/>
              <a:t>anket</a:t>
            </a:r>
            <a:r>
              <a:rPr lang="tr-TR" sz="2400" dirty="0"/>
              <a:t> oluşturmak isteniyorsa, sayfada bulunan sisteme kayıtlı anketleri inceleyerek uygun bulduğunuz format indirilerek üzerinden yeni tasarım yapılabilir. </a:t>
            </a:r>
          </a:p>
          <a:p>
            <a:pPr lvl="1" algn="just"/>
            <a:r>
              <a:rPr lang="tr-TR" sz="2400" dirty="0"/>
              <a:t>Sisteme kaydedilmesi gereken doküman web sayfasında sol menüde bulunan </a:t>
            </a:r>
            <a:r>
              <a:rPr lang="tr-TR" sz="2400" b="1" dirty="0"/>
              <a:t>Yönetmelik, Yönerge, Prosedür, Talimat, Kılavuz </a:t>
            </a:r>
            <a:r>
              <a:rPr lang="tr-TR" sz="2400" dirty="0"/>
              <a:t>vb. belirli bir doküman grubuna dahil ise bu durumda ilgili doküman grubu için tasarlanmış olan boş formun indirilmesi ve bu formatın içine ilgili doküman metninin yerleştirilmesi gerekmektedir.</a:t>
            </a:r>
          </a:p>
          <a:p>
            <a:pPr lvl="1" algn="just"/>
            <a:r>
              <a:rPr lang="tr-TR" sz="2400" b="1" dirty="0"/>
              <a:t>İş akışı </a:t>
            </a:r>
            <a:r>
              <a:rPr lang="tr-TR" sz="2400" dirty="0"/>
              <a:t>ise Excel ya da Word formatında çizilerek gönderilmelidir. Talep sahibi tarafından gönderilen taslak Kalite Ofisi tarafından incelenerek </a:t>
            </a:r>
            <a:r>
              <a:rPr lang="tr-TR" sz="2400" dirty="0" err="1"/>
              <a:t>SmartDraw</a:t>
            </a:r>
            <a:r>
              <a:rPr lang="tr-TR" sz="2400" dirty="0"/>
              <a:t> programı aracılığıyla uygun formatta yeniden çizilmektedir.</a:t>
            </a:r>
          </a:p>
          <a:p>
            <a:pPr lvl="1" algn="just"/>
            <a:endParaRPr lang="tr-TR" sz="2400" dirty="0"/>
          </a:p>
          <a:p>
            <a:pPr algn="just"/>
            <a:endParaRPr lang="tr-TR" sz="2800" dirty="0"/>
          </a:p>
          <a:p>
            <a:pPr algn="just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4626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AEDAC-0CF3-4B75-A1F1-12E36148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Talep Hazırlığı Nasıl Yapılır?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D8C675-2024-4031-B60F-F6CAE05D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93610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tr-TR" sz="2400" b="1" dirty="0">
                <a:solidFill>
                  <a:srgbClr val="00B050"/>
                </a:solidFill>
              </a:rPr>
              <a:t>Talep için </a:t>
            </a:r>
            <a:r>
              <a:rPr lang="tr-TR" sz="2400" b="1" dirty="0" err="1">
                <a:solidFill>
                  <a:srgbClr val="00B050"/>
                </a:solidFill>
              </a:rPr>
              <a:t>FR</a:t>
            </a:r>
            <a:r>
              <a:rPr lang="tr-TR" sz="2400" b="1" dirty="0">
                <a:solidFill>
                  <a:srgbClr val="00B050"/>
                </a:solidFill>
              </a:rPr>
              <a:t>-0051 doldurulmalı ve Kalite Ofisine gönderilmelidir.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F463A7-E7CF-492A-A228-23DD4AC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6</a:t>
            </a:fld>
            <a:endParaRPr lang="tr-TR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0BD4A4E-B984-4CE4-B631-3B0AEEB56F64}"/>
              </a:ext>
            </a:extLst>
          </p:cNvPr>
          <p:cNvSpPr txBox="1">
            <a:spLocks/>
          </p:cNvSpPr>
          <p:nvPr/>
        </p:nvSpPr>
        <p:spPr>
          <a:xfrm>
            <a:off x="457200" y="2276870"/>
            <a:ext cx="8229600" cy="4079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800" dirty="0"/>
              <a:t>Birim Kalite Sorumlusunun </a:t>
            </a:r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-0051</a:t>
            </a:r>
            <a:r>
              <a:rPr lang="tr-TR" sz="2800" dirty="0"/>
              <a:t> </a:t>
            </a:r>
            <a:r>
              <a:rPr lang="tr-TR" sz="2800" b="1" dirty="0" err="1">
                <a:solidFill>
                  <a:srgbClr val="0070C0"/>
                </a:solidFill>
              </a:rPr>
              <a:t>nolu</a:t>
            </a:r>
            <a:r>
              <a:rPr lang="tr-TR" sz="2800" b="1" dirty="0">
                <a:solidFill>
                  <a:srgbClr val="0070C0"/>
                </a:solidFill>
              </a:rPr>
              <a:t> formu doldurarak </a:t>
            </a:r>
            <a:r>
              <a:rPr lang="tr-TR" sz="2800" b="1" dirty="0">
                <a:solidFill>
                  <a:srgbClr val="00B050"/>
                </a:solidFill>
              </a:rPr>
              <a:t>sisteme</a:t>
            </a:r>
            <a:r>
              <a:rPr lang="tr-TR" sz="2800" dirty="0">
                <a:solidFill>
                  <a:srgbClr val="00B050"/>
                </a:solidFill>
              </a:rPr>
              <a:t> </a:t>
            </a:r>
            <a:r>
              <a:rPr lang="tr-TR" sz="2800" b="1" dirty="0">
                <a:solidFill>
                  <a:srgbClr val="00B050"/>
                </a:solidFill>
              </a:rPr>
              <a:t>kaydedilmek üzere hazırlamış olduğu doküman ile birlikte </a:t>
            </a:r>
            <a:r>
              <a:rPr lang="tr-TR" sz="2800" dirty="0">
                <a:hlinkClick r:id="rId2"/>
              </a:rPr>
              <a:t>kalite@gtu.edu.tr</a:t>
            </a:r>
            <a:r>
              <a:rPr lang="tr-TR" sz="2800" dirty="0"/>
              <a:t> adresine </a:t>
            </a:r>
            <a:r>
              <a:rPr lang="tr-TR" sz="2800" b="1" dirty="0">
                <a:solidFill>
                  <a:srgbClr val="7030A0"/>
                </a:solidFill>
              </a:rPr>
              <a:t>e-posta ile göndererek talep yapması</a:t>
            </a:r>
            <a:r>
              <a:rPr lang="tr-TR" sz="2800" dirty="0"/>
              <a:t> gerekmektedir. </a:t>
            </a:r>
          </a:p>
          <a:p>
            <a:pPr algn="just"/>
            <a:r>
              <a:rPr lang="tr-TR" sz="2800" dirty="0"/>
              <a:t>Birim Kalite Sorumlusu tarafından gönderilen </a:t>
            </a:r>
            <a:r>
              <a:rPr lang="tr-TR" sz="2800" b="1" dirty="0" err="1">
                <a:solidFill>
                  <a:srgbClr val="00B050"/>
                </a:solidFill>
              </a:rPr>
              <a:t>FR</a:t>
            </a:r>
            <a:r>
              <a:rPr lang="tr-TR" sz="2800" b="1" dirty="0">
                <a:solidFill>
                  <a:srgbClr val="00B050"/>
                </a:solidFill>
              </a:rPr>
              <a:t>-0051 </a:t>
            </a:r>
            <a:r>
              <a:rPr lang="tr-TR" sz="2800" b="1" dirty="0" err="1">
                <a:solidFill>
                  <a:srgbClr val="00B050"/>
                </a:solidFill>
              </a:rPr>
              <a:t>nolu</a:t>
            </a:r>
            <a:r>
              <a:rPr lang="tr-TR" sz="2800" b="1" dirty="0">
                <a:solidFill>
                  <a:srgbClr val="00B050"/>
                </a:solidFill>
              </a:rPr>
              <a:t> form Kalite Ofisi dijital arşivinde kayıt altına alındığından eksiksiz olarak doldurulması gerekmektedir. </a:t>
            </a:r>
            <a:r>
              <a:rPr lang="tr-TR" sz="2800" b="1" dirty="0">
                <a:solidFill>
                  <a:srgbClr val="FF0000"/>
                </a:solidFill>
              </a:rPr>
              <a:t>Hatalı ve/veya eksik doldurulmuş olan formlar işleme alınmamakta ve talep sahibine iade edilmektedir.</a:t>
            </a:r>
          </a:p>
          <a:p>
            <a:pPr algn="just"/>
            <a:r>
              <a:rPr lang="tr-TR" sz="2800" dirty="0" err="1"/>
              <a:t>FR-0051’i</a:t>
            </a:r>
            <a:r>
              <a:rPr lang="tr-TR" sz="2800" dirty="0"/>
              <a:t> indirmek için Kalite Ofisine ait web sayfasında </a:t>
            </a:r>
            <a:r>
              <a:rPr lang="tr-TR" sz="2800" b="1" dirty="0">
                <a:solidFill>
                  <a:srgbClr val="7030A0"/>
                </a:solidFill>
                <a:hlinkClick r:id="rId3"/>
              </a:rPr>
              <a:t>Doküman Yönetimi sayfası</a:t>
            </a:r>
            <a:r>
              <a:rPr lang="tr-TR" sz="2800" dirty="0"/>
              <a:t> açılarak sol menüde bulunan </a:t>
            </a:r>
            <a:r>
              <a:rPr lang="tr-TR" sz="2800" b="1" dirty="0" err="1">
                <a:solidFill>
                  <a:srgbClr val="0070C0"/>
                </a:solidFill>
              </a:rPr>
              <a:t>Formlar</a:t>
            </a:r>
            <a:r>
              <a:rPr lang="tr-TR" sz="2800" dirty="0" err="1"/>
              <a:t>’a</a:t>
            </a:r>
            <a:r>
              <a:rPr lang="tr-TR" sz="2800" dirty="0"/>
              <a:t> tıklanır. Açılan sayfada </a:t>
            </a:r>
            <a:r>
              <a:rPr lang="tr-TR" sz="2800" b="1" dirty="0" err="1"/>
              <a:t>Ctrl+F</a:t>
            </a:r>
            <a:r>
              <a:rPr lang="tr-TR" sz="2800" dirty="0"/>
              <a:t> ile </a:t>
            </a:r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-0051</a:t>
            </a:r>
            <a:r>
              <a:rPr lang="tr-TR" sz="2800" dirty="0">
                <a:solidFill>
                  <a:srgbClr val="0070C0"/>
                </a:solidFill>
              </a:rPr>
              <a:t> </a:t>
            </a:r>
            <a:r>
              <a:rPr lang="tr-TR" sz="2800" dirty="0"/>
              <a:t>aranır. </a:t>
            </a:r>
            <a:r>
              <a:rPr lang="tr-TR" sz="2800" b="1" dirty="0">
                <a:solidFill>
                  <a:srgbClr val="00B050"/>
                </a:solidFill>
              </a:rPr>
              <a:t>Yapılacak talepte güncel formun kullanılması için daima web sayfasından yeniden indirilmelidir. </a:t>
            </a:r>
            <a:r>
              <a:rPr lang="tr-TR" sz="2800" dirty="0"/>
              <a:t>Bu nedenle </a:t>
            </a:r>
            <a:r>
              <a:rPr lang="tr-TR" sz="2800" b="1" dirty="0">
                <a:solidFill>
                  <a:srgbClr val="FF0000"/>
                </a:solidFill>
              </a:rPr>
              <a:t>önceki talepler için kaydedilmiş olan formlar üzerinden işlem yapılmamalıdır.</a:t>
            </a:r>
          </a:p>
        </p:txBody>
      </p:sp>
    </p:spTree>
    <p:extLst>
      <p:ext uri="{BB962C8B-B14F-4D97-AF65-F5344CB8AC3E}">
        <p14:creationId xmlns:p14="http://schemas.microsoft.com/office/powerpoint/2010/main" val="426541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AEDAC-0CF3-4B75-A1F1-12E36148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Talep Hazırlığı Nasıl Yapılır?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D8C675-2024-4031-B60F-F6CAE05D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93610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tr-TR" sz="2400" b="1" dirty="0">
                <a:solidFill>
                  <a:srgbClr val="00B050"/>
                </a:solidFill>
              </a:rPr>
              <a:t>Talep için </a:t>
            </a:r>
            <a:r>
              <a:rPr lang="tr-TR" sz="2400" b="1" dirty="0" err="1">
                <a:solidFill>
                  <a:srgbClr val="00B050"/>
                </a:solidFill>
              </a:rPr>
              <a:t>FR</a:t>
            </a:r>
            <a:r>
              <a:rPr lang="tr-TR" sz="2400" b="1" dirty="0">
                <a:solidFill>
                  <a:srgbClr val="00B050"/>
                </a:solidFill>
              </a:rPr>
              <a:t>-0051 doldurulmalı ve Kalite Ofisine gönderilmelidir.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F463A7-E7CF-492A-A228-23DD4AC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b="1" smtClean="0"/>
              <a:t>7</a:t>
            </a:fld>
            <a:endParaRPr lang="tr-TR" b="1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0BD4A4E-B984-4CE4-B631-3B0AEEB56F64}"/>
              </a:ext>
            </a:extLst>
          </p:cNvPr>
          <p:cNvSpPr txBox="1">
            <a:spLocks/>
          </p:cNvSpPr>
          <p:nvPr/>
        </p:nvSpPr>
        <p:spPr>
          <a:xfrm>
            <a:off x="611560" y="2132856"/>
            <a:ext cx="3672408" cy="422349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-0051</a:t>
            </a:r>
            <a:r>
              <a:rPr lang="tr-TR" sz="2800" dirty="0">
                <a:solidFill>
                  <a:srgbClr val="0070C0"/>
                </a:solidFill>
              </a:rPr>
              <a:t> </a:t>
            </a:r>
            <a:r>
              <a:rPr lang="tr-TR" sz="2800" dirty="0"/>
              <a:t>doldurulurken dikkat edilmesi gereken noktalar: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tr-TR" sz="1600" dirty="0"/>
              <a:t>Sağ üstte bulunan </a:t>
            </a:r>
            <a:r>
              <a:rPr lang="tr-TR" sz="1600" b="1" dirty="0">
                <a:solidFill>
                  <a:srgbClr val="0070C0"/>
                </a:solidFill>
              </a:rPr>
              <a:t>Tarih</a:t>
            </a:r>
            <a:r>
              <a:rPr lang="tr-TR" sz="1600" dirty="0"/>
              <a:t> kısmı </a:t>
            </a:r>
            <a:r>
              <a:rPr lang="tr-TR" sz="1600" b="1" dirty="0">
                <a:solidFill>
                  <a:srgbClr val="00B050"/>
                </a:solidFill>
              </a:rPr>
              <a:t>mutlaka doldurulmalıdır. </a:t>
            </a:r>
            <a:r>
              <a:rPr lang="tr-TR" sz="1600" dirty="0"/>
              <a:t>Bu tarih talep tarihiniz olup doküman sisteme eklenirken kayıt tarihi olarak kullanılmaktadır.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tr-TR" sz="1600" b="1" dirty="0">
                <a:solidFill>
                  <a:srgbClr val="0070C0"/>
                </a:solidFill>
              </a:rPr>
              <a:t>Talep Nedeni </a:t>
            </a:r>
            <a:r>
              <a:rPr lang="tr-TR" sz="1600" dirty="0"/>
              <a:t>kısmında </a:t>
            </a:r>
            <a:r>
              <a:rPr lang="tr-TR" sz="1600" b="1" dirty="0">
                <a:solidFill>
                  <a:srgbClr val="00B050"/>
                </a:solidFill>
              </a:rPr>
              <a:t>ilgili kutucuk işaretlenmelidir.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tr-TR" sz="1600" b="1" dirty="0">
                <a:solidFill>
                  <a:srgbClr val="0070C0"/>
                </a:solidFill>
              </a:rPr>
              <a:t>Talep Edilen Doküman/Kaydın Adı </a:t>
            </a:r>
            <a:r>
              <a:rPr lang="tr-TR" sz="1600" dirty="0"/>
              <a:t>kısmında sisteme kaydedilmesi istenen </a:t>
            </a:r>
            <a:r>
              <a:rPr lang="tr-TR" sz="1600" b="1" dirty="0">
                <a:solidFill>
                  <a:srgbClr val="00B050"/>
                </a:solidFill>
              </a:rPr>
              <a:t>dokümanın tam adı yazılmalıdır.</a:t>
            </a:r>
            <a:r>
              <a:rPr lang="tr-TR" sz="1600" dirty="0"/>
              <a:t> Bu kısma yazılan ad Kalite Ofisi tarafından doküman listesine işlenecek ve doküman webde bu adla yayımlanacaktır. Bu nedenle </a:t>
            </a:r>
            <a:r>
              <a:rPr lang="tr-TR" sz="1600" b="1" dirty="0">
                <a:solidFill>
                  <a:srgbClr val="00B050"/>
                </a:solidFill>
              </a:rPr>
              <a:t>doğruluğundan emin olmanız gerekmektedir.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tr-TR" sz="1600" b="1" dirty="0">
                <a:solidFill>
                  <a:srgbClr val="0070C0"/>
                </a:solidFill>
              </a:rPr>
              <a:t>Format Talebi </a:t>
            </a:r>
            <a:r>
              <a:rPr lang="tr-TR" sz="1600" dirty="0"/>
              <a:t>kısmında </a:t>
            </a:r>
            <a:r>
              <a:rPr lang="tr-TR" sz="1600" b="1" dirty="0">
                <a:solidFill>
                  <a:srgbClr val="00B050"/>
                </a:solidFill>
              </a:rPr>
              <a:t>ilgili kutucuk işlenmelidir.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AF232F05-D48D-4D8A-A878-4223DC6ED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5499" y="2204863"/>
            <a:ext cx="4315401" cy="40794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4905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AEDAC-0CF3-4B75-A1F1-12E36148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Talep Takibi Nasıl Yapılır?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F463A7-E7CF-492A-A228-23DD4AC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b="1" smtClean="0"/>
              <a:t>8</a:t>
            </a:fld>
            <a:endParaRPr lang="tr-TR" b="1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0BD4A4E-B984-4CE4-B631-3B0AEEB56F64}"/>
              </a:ext>
            </a:extLst>
          </p:cNvPr>
          <p:cNvSpPr txBox="1">
            <a:spLocks/>
          </p:cNvSpPr>
          <p:nvPr/>
        </p:nvSpPr>
        <p:spPr>
          <a:xfrm>
            <a:off x="611560" y="1700808"/>
            <a:ext cx="7920880" cy="465554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800" dirty="0"/>
              <a:t>Birim Kalite Sorumlusu tarafından </a:t>
            </a:r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-0051 ile uygun şekilde e-posta ile yapılmış olan talepler</a:t>
            </a:r>
            <a:r>
              <a:rPr lang="tr-TR" sz="2800" dirty="0"/>
              <a:t> Kalite Ofisi tarafından işlem sırasına alınmakta ve </a:t>
            </a:r>
            <a:r>
              <a:rPr lang="tr-TR" sz="2800" b="1" dirty="0">
                <a:solidFill>
                  <a:srgbClr val="00B050"/>
                </a:solidFill>
              </a:rPr>
              <a:t>iş yoğunluğuna bağlı olarak 24-48 saat içinde</a:t>
            </a:r>
            <a:r>
              <a:rPr lang="tr-TR" sz="2800" dirty="0"/>
              <a:t> </a:t>
            </a:r>
            <a:r>
              <a:rPr lang="tr-TR" sz="2800" b="1" dirty="0">
                <a:solidFill>
                  <a:srgbClr val="00B050"/>
                </a:solidFill>
              </a:rPr>
              <a:t>ilgili işlem gerçekleştirilerek</a:t>
            </a:r>
            <a:r>
              <a:rPr lang="tr-TR" sz="2800" dirty="0"/>
              <a:t> </a:t>
            </a:r>
            <a:r>
              <a:rPr lang="tr-TR" sz="2800" b="1" dirty="0">
                <a:solidFill>
                  <a:srgbClr val="7030A0"/>
                </a:solidFill>
              </a:rPr>
              <a:t>talep sahibine e-posta ile bilgi verilmektedir.</a:t>
            </a:r>
          </a:p>
          <a:p>
            <a:pPr algn="just"/>
            <a:r>
              <a:rPr lang="tr-TR" sz="2800" dirty="0"/>
              <a:t>İşlemde herhangi bir gecikme yaşanacağının öngörülmesi halinde de talep sahibine e-posta ile bildirim yapılmaktadır.</a:t>
            </a:r>
          </a:p>
          <a:p>
            <a:pPr algn="just"/>
            <a:r>
              <a:rPr lang="tr-TR" sz="2800" dirty="0"/>
              <a:t>Talebiniz ile ilgili ayrıca takip yapmak istemeniz halinde </a:t>
            </a:r>
            <a:r>
              <a:rPr lang="tr-TR" sz="2800" dirty="0">
                <a:hlinkClick r:id="rId2"/>
              </a:rPr>
              <a:t>kalite@gtu.edu.tr</a:t>
            </a:r>
            <a:r>
              <a:rPr lang="tr-TR" sz="2800" dirty="0"/>
              <a:t> adresine e-posta atmanız gerekmektedir.</a:t>
            </a:r>
          </a:p>
          <a:p>
            <a:pPr algn="just"/>
            <a:r>
              <a:rPr lang="tr-TR" sz="2800" dirty="0"/>
              <a:t>Kalite Ofisi tarafından yapılan tüm işlemler, gelen talepler, talep takipleri, verilen danışmanlık ve destek hizmetleri bilgi bankası oluşturmak üzere kayıt altına alındığı ve verilen hizmetin verimini arttırması nedeniyle </a:t>
            </a:r>
            <a:r>
              <a:rPr lang="tr-TR" sz="2800" b="1" dirty="0">
                <a:solidFill>
                  <a:srgbClr val="00B050"/>
                </a:solidFill>
              </a:rPr>
              <a:t>Birim Kalite Sorumluları ile Ofisimiz arasında kurulan iletişimin e-posta yoluyla gerçekleştirilmesi önem arz etmektedir.</a:t>
            </a:r>
          </a:p>
          <a:p>
            <a:pPr algn="just"/>
            <a:r>
              <a:rPr lang="tr-TR" sz="2800" dirty="0"/>
              <a:t>Kalite Ofisine ait web sayfasında </a:t>
            </a:r>
            <a:r>
              <a:rPr lang="tr-TR" sz="2800" b="1" dirty="0">
                <a:solidFill>
                  <a:srgbClr val="7030A0"/>
                </a:solidFill>
                <a:hlinkClick r:id="rId3"/>
              </a:rPr>
              <a:t>Doküman Yönetimi sayfası</a:t>
            </a:r>
            <a:r>
              <a:rPr lang="tr-TR" sz="2800" dirty="0"/>
              <a:t>nda yayımlanmış olan </a:t>
            </a:r>
            <a:r>
              <a:rPr lang="tr-TR" sz="29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LS-0004 Kalite Kayıtları Listesi</a:t>
            </a:r>
            <a:r>
              <a:rPr lang="tr-TR" sz="2900" dirty="0"/>
              <a:t>nde sisteme kayıtlı olan tüm formlar ve formların sahibi olan birimlerin listesi bulunmaktadır. Yine aynı sayfada yayımlanmış olan </a:t>
            </a:r>
            <a:r>
              <a:rPr lang="tr-TR" sz="2900" b="1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LS-0003 Güncel Doküman Listesi</a:t>
            </a:r>
            <a:r>
              <a:rPr lang="tr-TR" sz="2900" dirty="0"/>
              <a:t>nde</a:t>
            </a:r>
            <a:r>
              <a:rPr lang="tr-TR" sz="2900" b="1" dirty="0">
                <a:solidFill>
                  <a:srgbClr val="002060"/>
                </a:solidFill>
              </a:rPr>
              <a:t> </a:t>
            </a:r>
            <a:r>
              <a:rPr lang="tr-TR" sz="2900" dirty="0"/>
              <a:t>ise formlar dışındaki tüm dokümanların listesi yer almaktadır. </a:t>
            </a:r>
            <a:r>
              <a:rPr lang="tr-TR" sz="2900" dirty="0" err="1"/>
              <a:t>GTÜ</a:t>
            </a:r>
            <a:r>
              <a:rPr lang="tr-TR" sz="2900" dirty="0"/>
              <a:t> e-posta adresi ile oturum açılarak söz konusu listeler görüntülenebilmektedir.</a:t>
            </a:r>
            <a:endParaRPr lang="tr-TR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691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F873A3-B64C-4184-899F-6C7376087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	Yeni Doküman Kayıt Talebi işlemi ile ilgili ayrıca sorunuz olması halinde </a:t>
            </a:r>
            <a:r>
              <a:rPr lang="tr-TR" dirty="0">
                <a:hlinkClick r:id="rId2"/>
              </a:rPr>
              <a:t>kalite@gtu.edu.tr</a:t>
            </a:r>
            <a:r>
              <a:rPr lang="tr-TR" dirty="0"/>
              <a:t> adresine e-posta ile gönderebilirsiniz.</a:t>
            </a:r>
          </a:p>
          <a:p>
            <a:pPr marL="0" indent="0">
              <a:buNone/>
            </a:pPr>
            <a:r>
              <a:rPr lang="tr-TR" dirty="0"/>
              <a:t>	İyi çalışmalar dileriz.</a:t>
            </a:r>
          </a:p>
          <a:p>
            <a:pPr marL="0" indent="0" algn="r">
              <a:buNone/>
            </a:pPr>
            <a:r>
              <a:rPr lang="tr-TR" dirty="0"/>
              <a:t>Kalite Ofisi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9821235-7844-4ED8-A260-7462E82D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88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843</Words>
  <Application>Microsoft Office PowerPoint</Application>
  <PresentationFormat>Ekran Gösterisi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Yeni Doküman Kayıt Talebi Eğitimi</vt:lpstr>
      <vt:lpstr>İşlemin Tanımı</vt:lpstr>
      <vt:lpstr>Talep Kim Tarafından Yapılır?</vt:lpstr>
      <vt:lpstr>Talep Hazırlığı Nasıl Yapılır?</vt:lpstr>
      <vt:lpstr>Talep Hazırlığı Nasıl Yapılır?</vt:lpstr>
      <vt:lpstr>Talep Hazırlığı Nasıl Yapılır?</vt:lpstr>
      <vt:lpstr>Talep Hazırlığı Nasıl Yapılır?</vt:lpstr>
      <vt:lpstr>Talep Takibi Nasıl Yapılır?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 Doküman Kayıt Talebi</dc:title>
  <dc:creator>Windows User</dc:creator>
  <cp:lastModifiedBy>Şaziye Serda Kayman</cp:lastModifiedBy>
  <cp:revision>50</cp:revision>
  <dcterms:created xsi:type="dcterms:W3CDTF">2021-04-14T06:17:36Z</dcterms:created>
  <dcterms:modified xsi:type="dcterms:W3CDTF">2021-05-04T07:28:42Z</dcterms:modified>
</cp:coreProperties>
</file>